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29"/>
  </p:notesMasterIdLst>
  <p:handoutMasterIdLst>
    <p:handoutMasterId r:id="rId30"/>
  </p:handoutMasterIdLst>
  <p:sldIdLst>
    <p:sldId id="314" r:id="rId5"/>
    <p:sldId id="317" r:id="rId6"/>
    <p:sldId id="348" r:id="rId7"/>
    <p:sldId id="349" r:id="rId8"/>
    <p:sldId id="351" r:id="rId9"/>
    <p:sldId id="352" r:id="rId10"/>
    <p:sldId id="350" r:id="rId11"/>
    <p:sldId id="353" r:id="rId12"/>
    <p:sldId id="354" r:id="rId13"/>
    <p:sldId id="355" r:id="rId14"/>
    <p:sldId id="356" r:id="rId15"/>
    <p:sldId id="336" r:id="rId16"/>
    <p:sldId id="335" r:id="rId17"/>
    <p:sldId id="338" r:id="rId18"/>
    <p:sldId id="357" r:id="rId19"/>
    <p:sldId id="358" r:id="rId20"/>
    <p:sldId id="339" r:id="rId21"/>
    <p:sldId id="341" r:id="rId22"/>
    <p:sldId id="361" r:id="rId23"/>
    <p:sldId id="340" r:id="rId24"/>
    <p:sldId id="343" r:id="rId25"/>
    <p:sldId id="345" r:id="rId26"/>
    <p:sldId id="346" r:id="rId27"/>
    <p:sldId id="3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3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020" autoAdjust="0"/>
  </p:normalViewPr>
  <p:slideViewPr>
    <p:cSldViewPr snapToGrid="0">
      <p:cViewPr varScale="1">
        <p:scale>
          <a:sx n="117" d="100"/>
          <a:sy n="117" d="100"/>
        </p:scale>
        <p:origin x="294" y="84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гор Гришков" userId="e9c73c07e6e38a8d" providerId="LiveId" clId="{F8CD35E9-880A-47EA-9BA8-6FC9C1C28557}"/>
    <pc:docChg chg="modSld">
      <pc:chgData name="Егор Гришков" userId="e9c73c07e6e38a8d" providerId="LiveId" clId="{F8CD35E9-880A-47EA-9BA8-6FC9C1C28557}" dt="2023-11-26T21:11:05.026" v="9" actId="1036"/>
      <pc:docMkLst>
        <pc:docMk/>
      </pc:docMkLst>
      <pc:sldChg chg="modSp mod">
        <pc:chgData name="Егор Гришков" userId="e9c73c07e6e38a8d" providerId="LiveId" clId="{F8CD35E9-880A-47EA-9BA8-6FC9C1C28557}" dt="2023-11-26T21:11:05.026" v="9" actId="1036"/>
        <pc:sldMkLst>
          <pc:docMk/>
          <pc:sldMk cId="502190920" sldId="337"/>
        </pc:sldMkLst>
        <pc:graphicFrameChg chg="mod">
          <ac:chgData name="Егор Гришков" userId="e9c73c07e6e38a8d" providerId="LiveId" clId="{F8CD35E9-880A-47EA-9BA8-6FC9C1C28557}" dt="2023-11-26T21:11:05.026" v="9" actId="1036"/>
          <ac:graphicFrameMkLst>
            <pc:docMk/>
            <pc:sldMk cId="502190920" sldId="337"/>
            <ac:graphicFrameMk id="2" creationId="{6EE30722-3248-0A3A-0B36-D44D107AA3F9}"/>
          </ac:graphicFrameMkLst>
        </pc:graphicFrameChg>
        <pc:graphicFrameChg chg="mod">
          <ac:chgData name="Егор Гришков" userId="e9c73c07e6e38a8d" providerId="LiveId" clId="{F8CD35E9-880A-47EA-9BA8-6FC9C1C28557}" dt="2023-11-26T21:10:54.603" v="6" actId="1076"/>
          <ac:graphicFrameMkLst>
            <pc:docMk/>
            <pc:sldMk cId="502190920" sldId="337"/>
            <ac:graphicFrameMk id="5" creationId="{3B57DEB7-64B2-4FE7-8405-83542A9E8CD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E7D518B9-67E9-407C-8920-EE930DDF206C}" type="datetime1">
              <a:rPr lang="ru-RU" smtClean="0"/>
              <a:t>07.12.2024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0E43A2A-6559-1747-976A-DC26AF7BBE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B14DA51-A4AE-4518-90CE-01CA32DF6095}" type="datetime1">
              <a:rPr lang="ru-RU" smtClean="0"/>
              <a:t>07.12.2024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6E09883-B744-4FDD-8623-D69A666500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056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A65A-129F-2E02-35E7-1599545A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1229031-119E-C0E2-E390-75DC2C446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D35724-674F-D36B-DD93-090F9F4F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C79C35-6443-4B25-7C63-ABFEC1AA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28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25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7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7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454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1D83-FE42-8311-43EE-03D0C2C3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042DED-A6DD-0042-70E0-875394620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9F14B9A-50C5-63A6-2FC1-D279C56E3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F0887-B300-9719-6CF8-501CD1B49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08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5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75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0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75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A06A2-5BB2-C8CB-9DCE-F4982B354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8B4F18B-72E4-5FDA-5914-99A9DA734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A1AC1B-C3EC-6700-E2A4-D1D580066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B574A1-E9F6-0F88-609A-97D9CF21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653F-DFC1-917A-D2D3-03CFB5B4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EE7103-2A66-B104-8EAC-8954175D0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EA465D-45F2-0FE6-F219-214E63CEE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40D055-BAB7-DACE-F0D9-026C30797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76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92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19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Полилиния 5">
            <a:extLst>
              <a:ext uri="{FF2B5EF4-FFF2-40B4-BE49-F238E27FC236}">
                <a16:creationId xmlns:a16="http://schemas.microsoft.com/office/drawing/2014/main" id="{7B14F0BD-74EC-3796-A8C7-AC36C5F716B0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9" name="Объект 1" descr="preencoded.png">
            <a:extLst>
              <a:ext uri="{FF2B5EF4-FFF2-40B4-BE49-F238E27FC236}">
                <a16:creationId xmlns:a16="http://schemas.microsoft.com/office/drawing/2014/main" id="{B8983A40-182F-BA51-3004-4208E1057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1738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1158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ри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</p:grp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159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113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42458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0063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62840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11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6528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26355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815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643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9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1" r:id="rId12"/>
    <p:sldLayoutId id="214748381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mailto:theSandwitchRunnner@gmail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8" y="758952"/>
            <a:ext cx="9418320" cy="404164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6600" dirty="0"/>
              <a:t>Бизнес-план</a:t>
            </a:r>
            <a:br>
              <a:rPr lang="ru-RU" sz="6600" dirty="0"/>
            </a:br>
            <a:r>
              <a:rPr lang="ru-RU" sz="6600" dirty="0"/>
              <a:t> </a:t>
            </a:r>
            <a:br>
              <a:rPr lang="ru-RU" dirty="0"/>
            </a:br>
            <a:r>
              <a:rPr lang="ru-RU" sz="3600" dirty="0"/>
              <a:t>Роботизированный </a:t>
            </a:r>
            <a:r>
              <a:rPr lang="ru-RU" sz="3600" dirty="0" err="1"/>
              <a:t>комлпекс-сэндвичная</a:t>
            </a:r>
            <a:r>
              <a:rPr lang="ru-RU" sz="3600" dirty="0"/>
              <a:t> </a:t>
            </a:r>
            <a:br>
              <a:rPr lang="ru-RU" dirty="0"/>
            </a:br>
            <a:r>
              <a:rPr lang="en-US" sz="3600" dirty="0"/>
              <a:t>“</a:t>
            </a:r>
            <a:r>
              <a:rPr lang="ru-RU" sz="3600" dirty="0"/>
              <a:t>Бегущий по сэндвичу</a:t>
            </a:r>
            <a:r>
              <a:rPr lang="en-US" sz="3600" dirty="0"/>
              <a:t>”</a:t>
            </a:r>
            <a:br>
              <a:rPr lang="ru-RU" sz="3600" dirty="0"/>
            </a:br>
            <a:r>
              <a:rPr lang="ru-RU" sz="3600" dirty="0"/>
              <a:t> 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98" y="4490357"/>
            <a:ext cx="9418320" cy="2001883"/>
          </a:xfrm>
        </p:spPr>
        <p:txBody>
          <a:bodyPr rtlCol="0">
            <a:normAutofit fontScale="70000" lnSpcReduction="20000"/>
          </a:bodyPr>
          <a:lstStyle>
            <a:defPPr>
              <a:defRPr lang="ru-RU"/>
            </a:defPPr>
          </a:lstStyle>
          <a:p>
            <a:pPr indent="-89535" algn="just">
              <a:lnSpc>
                <a:spcPct val="150000"/>
              </a:lnSpc>
              <a:spcBef>
                <a:spcPts val="300"/>
              </a:spcBef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Разработчики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Ковалев Д. П.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Лёза А. А.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Ермолаев Б. Ю.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Ушенин А. В. ВКБ32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2CE2-63F6-44CF-8D4D-1EF56C53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22" y="453919"/>
            <a:ext cx="10272985" cy="9618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200" dirty="0"/>
              <a:t>Проблемы, которые могут быть решены с помощью бизнес-продукта в стране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63E9CD-4FD1-49E6-94B4-D1CB54234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807" y="1580982"/>
            <a:ext cx="9460521" cy="26552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В условиях современного общества, где потребительские предпочтения стремительно меняются, а требования к качеству питания становятся все более высокими, возникает необходимость в инновационных решениях в сфере общественного питания. Бизнес-идея "Бегущий по сэндвичу" направлена на решение ряда актуальных проблем, с которыми сталкивается рынок питания в стране. Ниже приведем их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720074-7AE1-4760-B082-39E5F5C0A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218" y="4566520"/>
            <a:ext cx="5902782" cy="190254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Недостаток качественного и быстрого питания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Проблема нехватки рабочей силы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Снижение затрат на определенные расходы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Экологические проблемы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92B1CF-AF20-4924-A4F2-1D2234C51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EF73F1-9DD1-4E32-BBBB-CA5FD754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8" y="4000903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E2049-643C-4C25-A06B-B9C7DCD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15"/>
            <a:ext cx="9777045" cy="1318846"/>
          </a:xfrm>
        </p:spPr>
        <p:txBody>
          <a:bodyPr/>
          <a:lstStyle/>
          <a:p>
            <a:pPr marL="450215">
              <a:lnSpc>
                <a:spcPct val="150000"/>
              </a:lnSpc>
            </a:pPr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3200" dirty="0">
                <a:effectLst/>
              </a:rPr>
              <a:t>Проблемы, которые могут быть решены с помощью</a:t>
            </a:r>
            <a:r>
              <a:rPr lang="ru-RU" sz="3200" dirty="0"/>
              <a:t> </a:t>
            </a:r>
            <a:r>
              <a:rPr lang="ru-RU" sz="3200" dirty="0">
                <a:effectLst/>
              </a:rPr>
              <a:t>бизнес-продукта в регионе.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401476-2570-4BD0-87F9-CF4C6A55E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40" y="1664834"/>
            <a:ext cx="10720753" cy="128087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 региональном уровне также существуют специфические проблемы, требующие внимания и решения. Внедрение роботизированного комплекса может значительно улучшить ситуацию в сфере общественного питания, обеспечивая доступность и разнообразие предложений для местного населения.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B0B903D-2436-4953-B09B-2D01718E4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09" y="3391182"/>
            <a:ext cx="6049291" cy="26363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разнообразия в предложениях </a:t>
            </a:r>
            <a:r>
              <a:rPr lang="ru-RU" sz="14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стритфуда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Сложности с доступностью питания в удаленных районах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Проблемы с очередями и временем ожидания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местных производителей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F747B9-ECB1-4B51-A092-3DC0B0BED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333E55-6DB0-4100-BFE8-C1BDDFD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85" y="3166578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451988"/>
            <a:ext cx="3909646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Виды товаров и услуг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73E4A-CBB2-5EFE-CD61-EAD091E35389}"/>
              </a:ext>
            </a:extLst>
          </p:cNvPr>
          <p:cNvSpPr txBox="1"/>
          <p:nvPr/>
        </p:nvSpPr>
        <p:spPr>
          <a:xfrm>
            <a:off x="4579995" y="265041"/>
            <a:ext cx="6030259" cy="659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беконом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обжаренный бекон,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курицей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мясо домашней курочки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сувид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овощами и ж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ареным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картофелем (200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жареный картофель, кукуруза, перец болгарский, пекинская капуста, томаты, белый соус.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лососем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350р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Лосось слабосоленый,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соус белый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ветчиной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Ветчина,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белый соус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бек оном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 и т.д.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08C63-CC39-C0E2-2E3A-67160D378EEC}"/>
              </a:ext>
            </a:extLst>
          </p:cNvPr>
          <p:cNvSpPr txBox="1"/>
          <p:nvPr/>
        </p:nvSpPr>
        <p:spPr>
          <a:xfrm>
            <a:off x="-44397" y="2025632"/>
            <a:ext cx="4139514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Услуги:</a:t>
            </a: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Сборка сэндвича по желанию клиента, на выбор предоставляется весь ассортимент ингредиентов, лепешек, булок и т. д.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DBF0D-1285-4DE1-BA94-EEAE2971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1" y="4322152"/>
            <a:ext cx="35623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655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Рынки сбыта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1972235"/>
            <a:ext cx="4495921" cy="2635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7586097-FD63-32B9-57E7-84156E98A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D901B6-1D85-7670-812F-4D82E484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ИСТОРИЯ РИТОРИКИ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90ED442-8468-2590-502B-DC85F02146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4967" y="3286458"/>
            <a:ext cx="2603500" cy="79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АУДИТОРИЕЙ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37BF1-00C0-1164-0303-EF9A40B41259}"/>
              </a:ext>
            </a:extLst>
          </p:cNvPr>
          <p:cNvSpPr txBox="1"/>
          <p:nvPr/>
        </p:nvSpPr>
        <p:spPr>
          <a:xfrm>
            <a:off x="811185" y="1209869"/>
            <a:ext cx="4926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Основные сегменты рынка общественного питания: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Фастфуд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Стрит-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Рестораны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Кофейни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Столовые</a:t>
            </a:r>
          </a:p>
          <a:p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3FAA70-A135-5E95-79E9-3F2FA64D3C4C}"/>
              </a:ext>
            </a:extLst>
          </p:cNvPr>
          <p:cNvSpPr txBox="1"/>
          <p:nvPr/>
        </p:nvSpPr>
        <p:spPr>
          <a:xfrm>
            <a:off x="5421937" y="1102922"/>
            <a:ext cx="53010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тренды рынка общественного питания: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Еда с доставкой и на вынос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Casual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Региональные кулинарные традиции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Сокращение горизонта планирования до одной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Популярность гибридных форматов</a:t>
            </a:r>
            <a:endParaRPr lang="ru-RU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Программы лояльности для постоянных клиентов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Цифровые технологии</a:t>
            </a:r>
            <a:endParaRPr lang="ru-RU" dirty="0"/>
          </a:p>
        </p:txBody>
      </p:sp>
      <p:graphicFrame>
        <p:nvGraphicFramePr>
          <p:cNvPr id="49" name="Таблица 48">
            <a:extLst>
              <a:ext uri="{FF2B5EF4-FFF2-40B4-BE49-F238E27FC236}">
                <a16:creationId xmlns:a16="http://schemas.microsoft.com/office/drawing/2014/main" id="{B37FBEFF-3F3C-B8A7-2234-E4B8E6402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46328"/>
              </p:ext>
            </p:extLst>
          </p:nvPr>
        </p:nvGraphicFramePr>
        <p:xfrm>
          <a:off x="547843" y="4414171"/>
          <a:ext cx="10348757" cy="2292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274">
                  <a:extLst>
                    <a:ext uri="{9D8B030D-6E8A-4147-A177-3AD203B41FA5}">
                      <a16:colId xmlns:a16="http://schemas.microsoft.com/office/drawing/2014/main" val="588336519"/>
                    </a:ext>
                  </a:extLst>
                </a:gridCol>
                <a:gridCol w="5754005">
                  <a:extLst>
                    <a:ext uri="{9D8B030D-6E8A-4147-A177-3AD203B41FA5}">
                      <a16:colId xmlns:a16="http://schemas.microsoft.com/office/drawing/2014/main" val="2696695427"/>
                    </a:ext>
                  </a:extLst>
                </a:gridCol>
                <a:gridCol w="3467478">
                  <a:extLst>
                    <a:ext uri="{9D8B030D-6E8A-4147-A177-3AD203B41FA5}">
                      <a16:colId xmlns:a16="http://schemas.microsoft.com/office/drawing/2014/main" val="2553713824"/>
                    </a:ext>
                  </a:extLst>
                </a:gridCol>
              </a:tblGrid>
              <a:tr h="878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Год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Оборот общественного питания по РФ, млн.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В процентах к предыдущему году (в сопоставимых ценах)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538252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2018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1 308 127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95,0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525958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1 348 687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97,1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05740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1 434 589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103,2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194485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1 527 747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104,2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084213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1 621 985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97,3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11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29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64CCE-6581-EC46-F3BE-B957DFF2D2F1}"/>
              </a:ext>
            </a:extLst>
          </p:cNvPr>
          <p:cNvSpPr txBox="1"/>
          <p:nvPr/>
        </p:nvSpPr>
        <p:spPr>
          <a:xfrm>
            <a:off x="420130" y="2063578"/>
            <a:ext cx="86991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Целевая аудитория:</a:t>
            </a:r>
          </a:p>
          <a:p>
            <a:r>
              <a:rPr lang="ru-RU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олодые люди (от 15-25 лет), а так же работники офисов, расположенных неподалеку от </a:t>
            </a:r>
            <a:r>
              <a:rPr lang="ru-RU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фудкорта</a:t>
            </a:r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/>
              <a:t>При ценообразовании на продукцию учитывались:</a:t>
            </a:r>
          </a:p>
          <a:p>
            <a:r>
              <a:rPr lang="ru-RU" sz="2000" dirty="0"/>
              <a:t>— себестоимость услуг,</a:t>
            </a:r>
          </a:p>
          <a:p>
            <a:r>
              <a:rPr lang="ru-RU" sz="2000" dirty="0"/>
              <a:t>— цены конкурентов на аналогичные услуги или услуги заменители,</a:t>
            </a:r>
          </a:p>
          <a:p>
            <a:r>
              <a:rPr lang="ru-RU" sz="2000" dirty="0"/>
              <a:t>— цена, определяемая спросом на данную услугу. 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A939CF7-3C1D-19D3-427C-F769346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маркетинга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E960A6-AE04-6FA4-0C3D-B02D06DDBA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2325"/>
              </a:clrFrom>
              <a:clrTo>
                <a:srgbClr val="1F23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" b="99485" l="3235" r="96765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034" y="2507057"/>
            <a:ext cx="2563380" cy="40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AADDE-E7AC-AF03-69D2-21FF0811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62DC0A-ED5F-EB90-A03A-13C22E8CBF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00044-14A4-2B91-EBF7-96385979890B}"/>
              </a:ext>
            </a:extLst>
          </p:cNvPr>
          <p:cNvSpPr txBox="1"/>
          <p:nvPr/>
        </p:nvSpPr>
        <p:spPr>
          <a:xfrm>
            <a:off x="289500" y="510252"/>
            <a:ext cx="10422041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ui-sans-serif"/>
              </a:rPr>
              <a:t>Продвижение продукта: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Рекламные кампании: Использование социальных сетей (Instagram, Facebook, VK), контекстной рекламы (Google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Ads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) и наружной рекламы.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Акции и скидки: Проведение регулярных акций, таких как "Сэндвич дня" или "Скидка на второй сэндвич".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Программы лояльности: Введение бонусных программ для постоянных клиентов.</a:t>
            </a:r>
          </a:p>
          <a:p>
            <a:pPr algn="l"/>
            <a:endParaRPr lang="ru-RU" sz="2400" b="0" i="0" dirty="0">
              <a:solidFill>
                <a:srgbClr val="18181B"/>
              </a:solidFill>
              <a:effectLst/>
              <a:latin typeface="ui-sans-serif"/>
            </a:endParaRPr>
          </a:p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ui-sans-serif"/>
              </a:rPr>
              <a:t>Привлечение клиента: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Социальные сети: Активное ведение страниц в социальных сетях с публикацией контента о продукции, акциях и новостях.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Инфлюенсеры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: Сотрудничество с блогерами и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инфлюенсерами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для продвижения продукции.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Партнерские программы: Сотрудничество с другими бизнесами для взаимного продвижения.</a:t>
            </a:r>
          </a:p>
        </p:txBody>
      </p:sp>
    </p:spTree>
    <p:extLst>
      <p:ext uri="{BB962C8B-B14F-4D97-AF65-F5344CB8AC3E}">
        <p14:creationId xmlns:p14="http://schemas.microsoft.com/office/powerpoint/2010/main" val="399899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0097-F94E-3004-1B6F-69090AC5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7BA116-4F71-4BB2-E216-39B949C23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6B88-278E-7897-503B-51ADD0812BCB}"/>
              </a:ext>
            </a:extLst>
          </p:cNvPr>
          <p:cNvSpPr txBox="1"/>
          <p:nvPr/>
        </p:nvSpPr>
        <p:spPr>
          <a:xfrm>
            <a:off x="239685" y="1154132"/>
            <a:ext cx="10765772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Ценообразование: </a:t>
            </a:r>
            <a:endParaRPr lang="en-US" sz="2800" b="1" i="0" dirty="0">
              <a:solidFill>
                <a:srgbClr val="1818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750"/>
              </a:spcAft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Цены на сэндвичи будут формироваться на основе затрат на производство, конкурентных цен и готовности потребителей платить. Средняя цена сэндвича составит 250-350 рублей. </a:t>
            </a:r>
            <a:endParaRPr lang="en-US" sz="2300" b="0" i="0" dirty="0">
              <a:solidFill>
                <a:srgbClr val="1818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750"/>
              </a:spcAft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ценовых стратегий конкурентов показывает, что средняя цена сэндвича в фастфуд-сегменте составляет 200-400 рублей. Наша ценовая политика будет конкурентоспособной, предлагая высокое качество продукции по доступной цене.</a:t>
            </a:r>
          </a:p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и акции: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Регулярные акции: Еженедельные акции на определенные виды сэндвичей.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для постоянных клиентов: Бонусные программы и скидки для постоянных клиентов.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Сезонные предложения: Специальные предложения в праздничные дни и сезонные акции.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3A24EEB-1284-D9C1-3B53-DC736F8F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842" y="92075"/>
            <a:ext cx="5284816" cy="961899"/>
          </a:xfrm>
        </p:spPr>
        <p:txBody>
          <a:bodyPr/>
          <a:lstStyle/>
          <a:p>
            <a:r>
              <a:rPr lang="ru-RU" dirty="0"/>
              <a:t>Ценовая Политика</a:t>
            </a:r>
          </a:p>
        </p:txBody>
      </p:sp>
    </p:spTree>
    <p:extLst>
      <p:ext uri="{BB962C8B-B14F-4D97-AF65-F5344CB8AC3E}">
        <p14:creationId xmlns:p14="http://schemas.microsoft.com/office/powerpoint/2010/main" val="385157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05A6C-5110-BB7B-4398-DC9C9C211A20}"/>
              </a:ext>
            </a:extLst>
          </p:cNvPr>
          <p:cNvSpPr txBox="1"/>
          <p:nvPr/>
        </p:nvSpPr>
        <p:spPr>
          <a:xfrm>
            <a:off x="811185" y="2181412"/>
            <a:ext cx="488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B247F0E-E824-5698-573D-05DAD3ADC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54998"/>
              </p:ext>
            </p:extLst>
          </p:nvPr>
        </p:nvGraphicFramePr>
        <p:xfrm>
          <a:off x="551477" y="621973"/>
          <a:ext cx="10345123" cy="5614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1858">
                  <a:extLst>
                    <a:ext uri="{9D8B030D-6E8A-4147-A177-3AD203B41FA5}">
                      <a16:colId xmlns:a16="http://schemas.microsoft.com/office/drawing/2014/main" val="2940432090"/>
                    </a:ext>
                  </a:extLst>
                </a:gridCol>
                <a:gridCol w="2660765">
                  <a:extLst>
                    <a:ext uri="{9D8B030D-6E8A-4147-A177-3AD203B41FA5}">
                      <a16:colId xmlns:a16="http://schemas.microsoft.com/office/drawing/2014/main" val="3656418559"/>
                    </a:ext>
                  </a:extLst>
                </a:gridCol>
                <a:gridCol w="1744188">
                  <a:extLst>
                    <a:ext uri="{9D8B030D-6E8A-4147-A177-3AD203B41FA5}">
                      <a16:colId xmlns:a16="http://schemas.microsoft.com/office/drawing/2014/main" val="3344005052"/>
                    </a:ext>
                  </a:extLst>
                </a:gridCol>
                <a:gridCol w="1268312">
                  <a:extLst>
                    <a:ext uri="{9D8B030D-6E8A-4147-A177-3AD203B41FA5}">
                      <a16:colId xmlns:a16="http://schemas.microsoft.com/office/drawing/2014/main" val="922196565"/>
                    </a:ext>
                  </a:extLst>
                </a:gridCol>
              </a:tblGrid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Рекламное средство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Стоимость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Требуется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Затраты,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91120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Разработка дизайна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100000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Разовый проект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100000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02029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Радио: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3439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Реклама на радио «Европа плюс»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сек. - 16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35 роликов по 30 сек.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16800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557371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Наружная реклама: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02959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Рекламный щит 3х6 м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13896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Баннер формата 1,2х1,8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6200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ru-RU" sz="1100" kern="100">
                          <a:effectLst/>
                        </a:rPr>
                        <a:t>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</a:t>
                      </a:r>
                      <a:r>
                        <a:rPr lang="en-US" sz="1100" kern="100">
                          <a:effectLst/>
                        </a:rPr>
                        <a:t>24</a:t>
                      </a:r>
                      <a:r>
                        <a:rPr lang="ru-RU" sz="1100" kern="100">
                          <a:effectLst/>
                        </a:rPr>
                        <a:t>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131976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В</a:t>
                      </a:r>
                      <a:r>
                        <a:rPr lang="en-US" sz="1100" kern="100" dirty="0" err="1">
                          <a:effectLst/>
                        </a:rPr>
                        <a:t>ывеска</a:t>
                      </a:r>
                      <a:r>
                        <a:rPr lang="ru-RU" sz="1100" kern="100" dirty="0">
                          <a:effectLst/>
                        </a:rPr>
                        <a:t>-меню 600х900 мм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1500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1500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7901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Печатные СМИ: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9670414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Реклам</a:t>
                      </a:r>
                      <a:r>
                        <a:rPr lang="en-US" sz="1100" kern="100" dirty="0" err="1">
                          <a:effectLst/>
                        </a:rPr>
                        <a:t>ные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листовки</a:t>
                      </a:r>
                      <a:r>
                        <a:rPr lang="ru-RU" sz="1100" kern="100" dirty="0">
                          <a:effectLst/>
                        </a:rPr>
                        <a:t> (210х98 мм)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7,35 руб./шт.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2000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501729"/>
                  </a:ext>
                </a:extLst>
              </a:tr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Директ - маркетинг (адресная рассылка по </a:t>
                      </a:r>
                      <a:r>
                        <a:rPr lang="ru-RU" sz="1100" kern="100" dirty="0" err="1">
                          <a:effectLst/>
                        </a:rPr>
                        <a:t>близлежайшим</a:t>
                      </a:r>
                      <a:r>
                        <a:rPr lang="ru-RU" sz="1100" kern="100" dirty="0">
                          <a:effectLst/>
                        </a:rPr>
                        <a:t> домам города)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Цена одного отправления - 14,70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14700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62147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Итого: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27051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159400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1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1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02" y="238913"/>
            <a:ext cx="494706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Производственный план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224248" y="1364045"/>
            <a:ext cx="3658281" cy="3081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Этапы запуска: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Зарегистрировать ИП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Арендовать участок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Закупить киоск и оборудование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фирменный стиль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технологические карты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Закупить сырье и товары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C183A6C-A80C-E76C-6404-3D525A9D5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8377"/>
              </p:ext>
            </p:extLst>
          </p:nvPr>
        </p:nvGraphicFramePr>
        <p:xfrm>
          <a:off x="4833258" y="97971"/>
          <a:ext cx="6343647" cy="666795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41504">
                  <a:extLst>
                    <a:ext uri="{9D8B030D-6E8A-4147-A177-3AD203B41FA5}">
                      <a16:colId xmlns:a16="http://schemas.microsoft.com/office/drawing/2014/main" val="558091660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98282444"/>
                    </a:ext>
                  </a:extLst>
                </a:gridCol>
                <a:gridCol w="458512">
                  <a:extLst>
                    <a:ext uri="{9D8B030D-6E8A-4147-A177-3AD203B41FA5}">
                      <a16:colId xmlns:a16="http://schemas.microsoft.com/office/drawing/2014/main" val="3932440914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2449228965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3078168724"/>
                    </a:ext>
                  </a:extLst>
                </a:gridCol>
                <a:gridCol w="381912">
                  <a:extLst>
                    <a:ext uri="{9D8B030D-6E8A-4147-A177-3AD203B41FA5}">
                      <a16:colId xmlns:a16="http://schemas.microsoft.com/office/drawing/2014/main" val="1884683326"/>
                    </a:ext>
                  </a:extLst>
                </a:gridCol>
                <a:gridCol w="307474">
                  <a:extLst>
                    <a:ext uri="{9D8B030D-6E8A-4147-A177-3AD203B41FA5}">
                      <a16:colId xmlns:a16="http://schemas.microsoft.com/office/drawing/2014/main" val="4194268906"/>
                    </a:ext>
                  </a:extLst>
                </a:gridCol>
                <a:gridCol w="307474">
                  <a:extLst>
                    <a:ext uri="{9D8B030D-6E8A-4147-A177-3AD203B41FA5}">
                      <a16:colId xmlns:a16="http://schemas.microsoft.com/office/drawing/2014/main" val="3679972098"/>
                    </a:ext>
                  </a:extLst>
                </a:gridCol>
                <a:gridCol w="307474">
                  <a:extLst>
                    <a:ext uri="{9D8B030D-6E8A-4147-A177-3AD203B41FA5}">
                      <a16:colId xmlns:a16="http://schemas.microsoft.com/office/drawing/2014/main" val="4235049601"/>
                    </a:ext>
                  </a:extLst>
                </a:gridCol>
                <a:gridCol w="307474">
                  <a:extLst>
                    <a:ext uri="{9D8B030D-6E8A-4147-A177-3AD203B41FA5}">
                      <a16:colId xmlns:a16="http://schemas.microsoft.com/office/drawing/2014/main" val="2626273942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487099409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4281129041"/>
                    </a:ext>
                  </a:extLst>
                </a:gridCol>
                <a:gridCol w="307474">
                  <a:extLst>
                    <a:ext uri="{9D8B030D-6E8A-4147-A177-3AD203B41FA5}">
                      <a16:colId xmlns:a16="http://schemas.microsoft.com/office/drawing/2014/main" val="3572264009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1264694769"/>
                    </a:ext>
                  </a:extLst>
                </a:gridCol>
                <a:gridCol w="382452">
                  <a:extLst>
                    <a:ext uri="{9D8B030D-6E8A-4147-A177-3AD203B41FA5}">
                      <a16:colId xmlns:a16="http://schemas.microsoft.com/office/drawing/2014/main" val="2791411986"/>
                    </a:ext>
                  </a:extLst>
                </a:gridCol>
                <a:gridCol w="370586">
                  <a:extLst>
                    <a:ext uri="{9D8B030D-6E8A-4147-A177-3AD203B41FA5}">
                      <a16:colId xmlns:a16="http://schemas.microsoft.com/office/drawing/2014/main" val="908687652"/>
                    </a:ext>
                  </a:extLst>
                </a:gridCol>
              </a:tblGrid>
              <a:tr h="48896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Наименование показателей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Ед. изм.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ctr"/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Периоды (по месяцам)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Итого за год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extLst>
                  <a:ext uri="{0D108BD9-81ED-4DB2-BD59-A6C34878D82A}">
                    <a16:rowId xmlns:a16="http://schemas.microsoft.com/office/drawing/2014/main" val="4076886596"/>
                  </a:ext>
                </a:extLst>
              </a:tr>
              <a:tr h="1556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11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12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 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extLst>
                  <a:ext uri="{0D108BD9-81ED-4DB2-BD59-A6C34878D82A}">
                    <a16:rowId xmlns:a16="http://schemas.microsoft.com/office/drawing/2014/main" val="694956414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Итого первоначальные инвестиции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 dirty="0">
                          <a:effectLst/>
                        </a:rPr>
                        <a:t>5.8</a:t>
                      </a:r>
                      <a:endParaRPr lang="ru-RU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1459.6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2806609221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регистрация бизнеса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309.6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3477706485"/>
                  </a:ext>
                </a:extLst>
              </a:tr>
              <a:tr h="488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закупка оборудования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1150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2873007111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Итого постоянные издержки, в том числе: 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199.8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192.8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200.7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184.7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184.6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184.6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184.5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179.5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179.4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179.4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199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199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2408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3384129400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аренда помещения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 dirty="0">
                          <a:effectLst/>
                        </a:rPr>
                        <a:t>1300</a:t>
                      </a:r>
                      <a:endParaRPr lang="ru-RU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1389739276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стоимость кредита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644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2545968517"/>
                  </a:ext>
                </a:extLst>
              </a:tr>
              <a:tr h="488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коммунальные платежи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43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41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464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1019571139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Итого переменные издержки, в том числе: 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575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670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670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670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540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540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540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7805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10632104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заработная плата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300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3600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1198208113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сырье, материалы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105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18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160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120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16</a:t>
                      </a:r>
                      <a:r>
                        <a:rPr lang="en-US" sz="700">
                          <a:effectLst/>
                        </a:rPr>
                        <a:t>35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2610994446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- прочие расходы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ru-RU" sz="700">
                          <a:effectLst/>
                        </a:rPr>
                        <a:t>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</a:rPr>
                        <a:t>260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2432280099"/>
                  </a:ext>
                </a:extLst>
              </a:tr>
              <a:tr h="322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Объем производства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150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170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190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220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230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100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2310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3130557152"/>
                  </a:ext>
                </a:extLst>
              </a:tr>
              <a:tr h="822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Общие расходы (постоянные +переменные)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тыс. руб.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870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774.8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802.8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830.7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894.7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884.6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854.6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809.5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809.4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849.4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719.4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739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>
                          <a:effectLst/>
                        </a:rPr>
                        <a:t>739</a:t>
                      </a:r>
                      <a:endParaRPr lang="ru-RU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700" dirty="0">
                          <a:effectLst/>
                        </a:rPr>
                        <a:t>1</a:t>
                      </a:r>
                      <a:r>
                        <a:rPr lang="en-US" sz="700" dirty="0">
                          <a:effectLst/>
                        </a:rPr>
                        <a:t>0</a:t>
                      </a:r>
                      <a:r>
                        <a:rPr lang="ru-RU" sz="700" dirty="0">
                          <a:effectLst/>
                        </a:rPr>
                        <a:t>0577.9</a:t>
                      </a:r>
                      <a:endParaRPr lang="ru-RU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750" marR="44750" marT="0" marB="0" anchor="b"/>
                </a:tc>
                <a:extLst>
                  <a:ext uri="{0D108BD9-81ED-4DB2-BD59-A6C34878D82A}">
                    <a16:rowId xmlns:a16="http://schemas.microsoft.com/office/drawing/2014/main" val="14333254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0E5B9548-B98A-F973-FF84-2381BD771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36" y="4039691"/>
            <a:ext cx="4082143" cy="25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Все затраты представлены в таблице.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Итого первоначальные инвестиции за год – 1.459.600 руб.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Итого общие операционные расходы за год – 10.057.900 руб.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Итого затраты по проекту за год – 11.517.500 руб.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A6899-B8FE-B1F0-E5D1-947C5492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8BF740-14FE-9BBF-A621-C48E9864F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19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C2F50-2DE5-53BA-8962-E59459EA9D63}"/>
              </a:ext>
            </a:extLst>
          </p:cNvPr>
          <p:cNvSpPr txBox="1"/>
          <p:nvPr/>
        </p:nvSpPr>
        <p:spPr>
          <a:xfrm>
            <a:off x="239685" y="1154132"/>
            <a:ext cx="10765772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управления: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Руководство: Генеральный директор, финансовый директор, маркетинговый директор.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Менеджмент: Менеджеры по производству, менеджеры по продажам, менеджеры по качеству.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Операционные подразделения: Производственный отдел, отдел продаж, отдел маркетинга, отдел логистики.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92A925A-FECB-9D40-84FE-D05591B0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14" y="92075"/>
            <a:ext cx="8686800" cy="593725"/>
          </a:xfrm>
        </p:spPr>
        <p:txBody>
          <a:bodyPr/>
          <a:lstStyle/>
          <a:p>
            <a:r>
              <a:rPr lang="ru-RU" dirty="0"/>
              <a:t>Организационная структура </a:t>
            </a:r>
          </a:p>
        </p:txBody>
      </p:sp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BCD28B1D-CEC7-BA06-44E8-0A29DAF6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b="50000"/>
          <a:stretch/>
        </p:blipFill>
        <p:spPr bwMode="auto">
          <a:xfrm>
            <a:off x="5551714" y="3785005"/>
            <a:ext cx="4708950" cy="29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008" y="498406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>
                <a:cs typeface="Times New Roman" panose="02020603050405020304" pitchFamily="18" charset="0"/>
              </a:rPr>
              <a:t>Резюме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2008" y="2308065"/>
            <a:ext cx="4347412" cy="4160997"/>
          </a:xfrm>
        </p:spPr>
        <p:txBody>
          <a:bodyPr rtlCol="0"/>
          <a:lstStyle>
            <a:defPPr>
              <a:defRPr lang="ru-RU"/>
            </a:defPPr>
          </a:lstStyle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Бизнес-идея мобильного </a:t>
            </a:r>
            <a:r>
              <a:rPr lang="ru-RU" sz="1800" b="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стритфуд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роботизированного комплекса с конструктором сэндвичей подобна популярной системе в 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Subway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где клиенты могут выбирать различные ингредиенты для составления собственного сэндвича.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данной идее будет использоваться один робот, который будет осуществлять приготовление и сборку сэндвичей на основе выбранных клиентом компонентов.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88B0F0-03BD-ADF9-1524-29C10214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2075"/>
            <a:ext cx="5940425" cy="30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743FE4-F6F1-5391-8285-617946C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558745"/>
            <a:ext cx="5940425" cy="32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34" y="301738"/>
            <a:ext cx="5286428" cy="4380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Организационный план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9892A53-5CBC-1797-03FF-3953FA19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2" y="5542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B70D3A7-8D93-6C84-019C-932EF89F9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93726"/>
              </p:ext>
            </p:extLst>
          </p:nvPr>
        </p:nvGraphicFramePr>
        <p:xfrm>
          <a:off x="1855519" y="1120638"/>
          <a:ext cx="7642396" cy="5348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2481">
                  <a:extLst>
                    <a:ext uri="{9D8B030D-6E8A-4147-A177-3AD203B41FA5}">
                      <a16:colId xmlns:a16="http://schemas.microsoft.com/office/drawing/2014/main" val="2384895287"/>
                    </a:ext>
                  </a:extLst>
                </a:gridCol>
                <a:gridCol w="3035560">
                  <a:extLst>
                    <a:ext uri="{9D8B030D-6E8A-4147-A177-3AD203B41FA5}">
                      <a16:colId xmlns:a16="http://schemas.microsoft.com/office/drawing/2014/main" val="2584130950"/>
                    </a:ext>
                  </a:extLst>
                </a:gridCol>
                <a:gridCol w="1924355">
                  <a:extLst>
                    <a:ext uri="{9D8B030D-6E8A-4147-A177-3AD203B41FA5}">
                      <a16:colId xmlns:a16="http://schemas.microsoft.com/office/drawing/2014/main" val="2329490149"/>
                    </a:ext>
                  </a:extLst>
                </a:gridCol>
              </a:tblGrid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 Должность сотрудника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Обязанности сотрудника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Заработная плата, </a:t>
                      </a:r>
                      <a:r>
                        <a:rPr lang="ru-RU" sz="1400" dirty="0" err="1">
                          <a:solidFill>
                            <a:schemeClr val="bg1"/>
                          </a:solidFill>
                          <a:effectLst/>
                        </a:rPr>
                        <a:t>руб</a:t>
                      </a: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ru-RU" sz="1400" dirty="0" err="1">
                          <a:solidFill>
                            <a:schemeClr val="bg1"/>
                          </a:solidFill>
                          <a:effectLst/>
                        </a:rPr>
                        <a:t>мес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06197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Предприниматель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Руководство, бухгалтерский учет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Не предусмотрено (самозанятость)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3747013458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Программист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Настройка и обслуживание оборудования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50 000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2539476678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Инженер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Ремонт и устранение неисправностей оборудования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50 000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2284513383"/>
                  </a:ext>
                </a:extLst>
              </a:tr>
              <a:tr h="4529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Уборщица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Уборка помещения 3 раза в день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25 000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2879950222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Оператор зала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Помощь клиентам, контроль терминалов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30 000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3348960412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Маркетолог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рекламных стратегий, продвижение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40 000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2014061013"/>
                  </a:ext>
                </a:extLst>
              </a:tr>
              <a:tr h="507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Складской работник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Прием и учет ингредиентов, контроль запасов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30 000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extLst>
                  <a:ext uri="{0D108BD9-81ED-4DB2-BD59-A6C34878D82A}">
                    <a16:rowId xmlns:a16="http://schemas.microsoft.com/office/drawing/2014/main" val="2018550261"/>
                  </a:ext>
                </a:extLst>
              </a:tr>
              <a:tr h="1342812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Фонд оплаты труда </a:t>
                      </a:r>
                    </a:p>
                    <a:p>
                      <a:r>
                        <a:rPr lang="ru-RU" sz="1400" dirty="0">
                          <a:effectLst/>
                        </a:rPr>
                        <a:t>Итоговая сумма по заработной плате составляет 225 000 рублей.</a:t>
                      </a:r>
                      <a:br>
                        <a:rPr lang="ru-RU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Дополнительно к фонду оплаты труда начисляется налог:</a:t>
                      </a:r>
                      <a:br>
                        <a:rPr lang="ru-RU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225 000 × 17,4% = 39 150 рублей.</a:t>
                      </a:r>
                    </a:p>
                    <a:p>
                      <a:r>
                        <a:rPr lang="ru-RU" sz="1400" dirty="0">
                          <a:effectLst/>
                        </a:rPr>
                        <a:t>Итоговый фонд оплаты труда с учетом налогов составляет 264 150 рублей в месяц.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272" marR="8272" marT="8272" marB="8272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66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21</a:t>
            </a:fld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51C9FC-EAEC-7078-0A37-4F94132EF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97716"/>
              </p:ext>
            </p:extLst>
          </p:nvPr>
        </p:nvGraphicFramePr>
        <p:xfrm>
          <a:off x="109057" y="410590"/>
          <a:ext cx="5116086" cy="60368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7769">
                  <a:extLst>
                    <a:ext uri="{9D8B030D-6E8A-4147-A177-3AD203B41FA5}">
                      <a16:colId xmlns:a16="http://schemas.microsoft.com/office/drawing/2014/main" val="1288113084"/>
                    </a:ext>
                  </a:extLst>
                </a:gridCol>
                <a:gridCol w="2558317">
                  <a:extLst>
                    <a:ext uri="{9D8B030D-6E8A-4147-A177-3AD203B41FA5}">
                      <a16:colId xmlns:a16="http://schemas.microsoft.com/office/drawing/2014/main" val="1980877861"/>
                    </a:ext>
                  </a:extLst>
                </a:gridCol>
              </a:tblGrid>
              <a:tr h="718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Категория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Руб.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2685296"/>
                  </a:ext>
                </a:extLst>
              </a:tr>
              <a:tr h="718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</a:rPr>
                        <a:t>264.150</a:t>
                      </a:r>
                      <a:endParaRPr lang="ru-RU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976995"/>
                  </a:ext>
                </a:extLst>
              </a:tr>
              <a:tr h="844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Рекламная компания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506.400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694020"/>
                  </a:ext>
                </a:extLst>
              </a:tr>
              <a:tr h="718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Аренда помещения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1.300.000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428741"/>
                  </a:ext>
                </a:extLst>
              </a:tr>
              <a:tr h="14754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Закупка продуктов и расходных материалов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1.635.000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45102"/>
                  </a:ext>
                </a:extLst>
              </a:tr>
              <a:tr h="844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Коммунальные платежи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</a:rPr>
                        <a:t>464.000</a:t>
                      </a:r>
                      <a:endParaRPr lang="ru-RU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42394"/>
                  </a:ext>
                </a:extLst>
              </a:tr>
              <a:tr h="718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  <a:latin typeface="+mn-lt"/>
                        </a:rPr>
                        <a:t>260.000</a:t>
                      </a:r>
                      <a:endParaRPr lang="ru-RU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64172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/>
              <p:nvPr/>
            </p:nvSpPr>
            <p:spPr>
              <a:xfrm>
                <a:off x="5428988" y="2439256"/>
                <a:ext cx="614036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Срок окупаемости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Первоначальные инвестиции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Чистая прибыль</m:t>
                        </m:r>
                      </m:den>
                    </m:f>
                  </m:oMath>
                </a14:m>
                <a:r>
                  <a:rPr lang="ru-RU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022900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2164402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</a:rPr>
                      <m:t> ≈</m:t>
                    </m:r>
                  </m:oMath>
                </a14:m>
                <a:r>
                  <a:rPr lang="ru-RU" sz="1600" dirty="0"/>
                  <a:t> 5 лет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88" y="2439256"/>
                <a:ext cx="6140369" cy="477054"/>
              </a:xfrm>
              <a:prstGeom prst="rect">
                <a:avLst/>
              </a:prstGeom>
              <a:blipFill>
                <a:blip r:embed="rId3"/>
                <a:stretch>
                  <a:fillRect l="-596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/>
              <p:nvPr/>
            </p:nvSpPr>
            <p:spPr>
              <a:xfrm>
                <a:off x="5428989" y="1741868"/>
                <a:ext cx="6140368" cy="482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Рентабельность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Чистая прибыль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Выручка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2164402</m:t>
                        </m:r>
                      </m:num>
                      <m:den>
                        <m:r>
                          <a:rPr lang="ru-RU" sz="16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10022900</m:t>
                        </m:r>
                      </m:den>
                    </m:f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21%</a:t>
                </a:r>
                <a:endParaRPr lang="ru-RU" sz="1600" dirty="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89" y="1741868"/>
                <a:ext cx="6140368" cy="482504"/>
              </a:xfrm>
              <a:prstGeom prst="rect">
                <a:avLst/>
              </a:prstGeom>
              <a:blipFill>
                <a:blip r:embed="rId4"/>
                <a:stretch>
                  <a:fillRect l="-596" b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 txBox="1">
            <a:spLocks/>
          </p:cNvSpPr>
          <p:nvPr/>
        </p:nvSpPr>
        <p:spPr>
          <a:xfrm>
            <a:off x="6487349" y="0"/>
            <a:ext cx="4193301" cy="9618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/>
              <a:t>Финансовый план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6973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Возможные риски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1B53C-0154-99FE-AE50-C89FE0CB9A4B}"/>
              </a:ext>
            </a:extLst>
          </p:cNvPr>
          <p:cNvSpPr txBox="1"/>
          <p:nvPr/>
        </p:nvSpPr>
        <p:spPr>
          <a:xfrm>
            <a:off x="660714" y="1377387"/>
            <a:ext cx="10235886" cy="464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Падение объёмов продаж из-за уменьшения платёжеспособности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Рост непроизводственных затрат связанных с несовершенством системы управления предприятием;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Падение спроса на предлагаемый товар ввиду появления альтернативного товара или изменения предпочтений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Дополнительные затраты на выполнение возможных требований местных властей, сюда же можно отнести своевременное погашение кредита;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Перебои с электро- и водо-снабжением;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Ослабление позиций на рынке ввиду усиленной конкуренции со стороны других фирм (недооценка конкурентов);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905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23</a:t>
            </a:fld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B30C7A1-8533-BC63-301C-5C9502D98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t="5226" r="4857" b="5226"/>
          <a:stretch/>
        </p:blipFill>
        <p:spPr bwMode="auto">
          <a:xfrm>
            <a:off x="1708873" y="278366"/>
            <a:ext cx="7935687" cy="58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8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7405-A7C5-AD0E-AAC6-941C1AAB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C9A69-79CA-7B29-D60C-14A73898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003" y="2948050"/>
            <a:ext cx="671199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0A51F8-DE18-33FF-B73F-AE59EE0C5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707FB40-4F51-92B1-FAD2-9696AD0F9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AF59F71-3D68-1A1D-8723-A5C3C23D1E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30DA829-1BA2-988E-06F0-EA868ED5C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36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FBD5A-DD30-483B-8450-83947C43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5" y="327902"/>
            <a:ext cx="6070261" cy="581549"/>
          </a:xfrm>
        </p:spPr>
        <p:txBody>
          <a:bodyPr/>
          <a:lstStyle/>
          <a:p>
            <a:r>
              <a:rPr lang="ru-RU" sz="3200" dirty="0"/>
              <a:t>Возможности фирмы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85E6430-F967-4BBC-A3E2-FC679A43C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5771" y="1210480"/>
            <a:ext cx="10483476" cy="560648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Персонализация - клиенты смогут выбирать свои предпочтительные ингредиенты из разнообразного списка вариантов, чтобы создать уникальный сэндвич, соответствующий их вкусу и диетическим предпочтениям.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Быстрота облуживания – роботизированный комплекс способен обрабатывать.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Гибкость и мобильность – мобильный комплекс может быть размещен в различных локациях, таких как торговые центры, ярмарки, фестивали, деловые районы, и другие места с высокой проходимостью.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и надежность – робот будет выполнять заказы с высокой точностью и последовательностью, гарантируя высокое качество приготовления и сборки сэндвичей.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4A906D7-F352-4328-B5D3-D4DAE621C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54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9398D-0016-4744-8060-35C0A1B2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6" y="250897"/>
            <a:ext cx="8727262" cy="705223"/>
          </a:xfrm>
        </p:spPr>
        <p:txBody>
          <a:bodyPr/>
          <a:lstStyle/>
          <a:p>
            <a:r>
              <a:rPr lang="ru-RU" sz="3200" dirty="0"/>
              <a:t>Основные сведения и реквизиты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9889E0-DA8B-4892-8453-C2DA5748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66" y="1148147"/>
            <a:ext cx="6392139" cy="5617777"/>
          </a:xfrm>
        </p:spPr>
        <p:txBody>
          <a:bodyPr/>
          <a:lstStyle/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Юридическая форма: Выбор склонен к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ИП</a:t>
            </a: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Место регистрации: г. Ростов-на-Дону, ул. Герасименко, д. 17.  Все по</a:t>
            </a:r>
            <a:r>
              <a:rPr lang="ru-RU" sz="1800" b="0" dirty="0">
                <a:solidFill>
                  <a:srgbClr val="212529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мечено на интерактивной карте. 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ИНН/КПП: 6164000010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Контактная информация: будут создан бот в 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поддерживания связи с клиентами “@</a:t>
            </a:r>
            <a:r>
              <a:rPr lang="ru-RU" sz="1800" b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TheSandwichRunner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также будет номер горячей линии +7 941 585 61 99. Электронная почта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theSandwitchRunnner@gmail.com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solidFill>
                <a:srgbClr val="212529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BE019AD-47EF-4141-AB42-25135B8D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5500"/>
                  </p:ext>
                </p:extLst>
              </p:nvPr>
            </p:nvGraphicFramePr>
            <p:xfrm>
              <a:off x="6565458" y="1148148"/>
              <a:ext cx="3832682" cy="21995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458" y="1148148"/>
                <a:ext cx="3832682" cy="2199504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19923D-911C-4184-BF5B-19089450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78" y="3629214"/>
            <a:ext cx="2813422" cy="28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ABE0D-96BC-48C8-884F-4502882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1" y="121282"/>
            <a:ext cx="9633270" cy="1219930"/>
          </a:xfrm>
        </p:spPr>
        <p:txBody>
          <a:bodyPr/>
          <a:lstStyle/>
          <a:p>
            <a:r>
              <a:rPr lang="ru-RU" sz="3200" b="1" dirty="0">
                <a:effectLst/>
              </a:rPr>
              <a:t>Описание идеи. Ценностной предложение.</a:t>
            </a:r>
            <a:br>
              <a:rPr lang="ru-RU" sz="2000" b="1" dirty="0">
                <a:effectLst/>
              </a:rPr>
            </a:br>
            <a:endParaRPr lang="ru-RU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C4465-56F2-4E8A-9822-80F30027B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61" y="1514809"/>
            <a:ext cx="7499671" cy="16820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</a:rPr>
              <a:t>Идея проекта — роботизированный комплекс по производству сэндвичей на заказ. Клиенты самостоятельно выбирают ингредиенты, а робот готовит и собирает сэндвич с высокой скоростью и точностью.</a:t>
            </a:r>
            <a:endParaRPr lang="ru-RU" sz="1800" b="0" dirty="0"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24E1F6-1357-4665-8208-AD47D33D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361" y="3356028"/>
            <a:ext cx="8208918" cy="3936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В чем вообще ценность предложения у нашего проекта?  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DA10E1-FA30-4EFF-8734-F6CD39CB2D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294" y="3841118"/>
            <a:ext cx="2312212" cy="2836985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Уникальность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Скорость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Гигиена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2C99B48-EA20-4E69-AFA2-D16E9039E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347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031A-3AC7-49A3-8D8B-DCCAB3FC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2135"/>
            <a:ext cx="10697308" cy="1001557"/>
          </a:xfrm>
        </p:spPr>
        <p:txBody>
          <a:bodyPr/>
          <a:lstStyle/>
          <a:p>
            <a:r>
              <a:rPr lang="ru-RU" sz="3200" dirty="0"/>
              <a:t>Описание бизнес-процессов (закупка сырья, производство, опыт)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4D40483-0B28-40CB-91DE-5A3F93572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6</a:t>
            </a:fld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54152D-23A6-48B4-A8D1-B36CCF27266D}"/>
              </a:ext>
            </a:extLst>
          </p:cNvPr>
          <p:cNvSpPr/>
          <p:nvPr/>
        </p:nvSpPr>
        <p:spPr>
          <a:xfrm>
            <a:off x="322384" y="1682072"/>
            <a:ext cx="5023339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Закупка сырья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заключение договоров с поставщиками свежих продуктов (хлеб, мясо, овощи, сыры и т. д.). Регулярные закупки с контролем качества.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D42006-F058-4EB9-A28D-6ADBB7E11C94}"/>
              </a:ext>
            </a:extLst>
          </p:cNvPr>
          <p:cNvSpPr/>
          <p:nvPr/>
        </p:nvSpPr>
        <p:spPr>
          <a:xfrm>
            <a:off x="6383216" y="1682072"/>
            <a:ext cx="4536830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Производство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Роботизированная система приготовления сэндвичей по заказу клиента. Строгий контроль за чистотой и гигиеной на всех этапах.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1537C7-C7BE-4899-8491-50FDEB193741}"/>
              </a:ext>
            </a:extLst>
          </p:cNvPr>
          <p:cNvSpPr/>
          <p:nvPr/>
        </p:nvSpPr>
        <p:spPr>
          <a:xfrm>
            <a:off x="3018692" y="4319954"/>
            <a:ext cx="4788877" cy="212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Сбыт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Продажа готовых сэндвичей на выбранных локациях (улицы с большим пешеходным трафиком, торговые центры, мероприятия). Возможность онлайн-заказа с доставкой в дальнейшем.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B268C67-E779-414C-BD0B-C3F4573E4F6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345723" y="2608290"/>
            <a:ext cx="1037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575CE1-C3A5-445A-A092-7D473DCDC295}"/>
              </a:ext>
            </a:extLst>
          </p:cNvPr>
          <p:cNvCxnSpPr>
            <a:cxnSpLocks/>
          </p:cNvCxnSpPr>
          <p:nvPr/>
        </p:nvCxnSpPr>
        <p:spPr>
          <a:xfrm>
            <a:off x="7004538" y="3534508"/>
            <a:ext cx="0" cy="78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7239A-C6ED-4236-924C-7644D21C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6" y="229250"/>
            <a:ext cx="6643349" cy="554039"/>
          </a:xfrm>
        </p:spPr>
        <p:txBody>
          <a:bodyPr/>
          <a:lstStyle/>
          <a:p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4400" b="1" dirty="0">
                <a:effectLst/>
              </a:rPr>
              <a:t>Штат сотрудников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1775D-753D-4100-BA83-1683964B7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7" y="1101970"/>
            <a:ext cx="3346938" cy="4472354"/>
          </a:xfrm>
        </p:spPr>
        <p:txBody>
          <a:bodyPr/>
          <a:lstStyle/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Предприниматель</a:t>
            </a:r>
            <a:r>
              <a:rPr lang="en-US" sz="1800" dirty="0">
                <a:solidFill>
                  <a:srgbClr val="21252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Оператор зала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Маркетолог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Складской работни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4829A62B-971B-419C-8CB3-0668BC6FA8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27331" y="4392451"/>
            <a:ext cx="5200649" cy="365125"/>
          </a:xfrm>
        </p:spPr>
        <p:txBody>
          <a:bodyPr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Здесь попросили создать нейросеть примерный макет нашей компании, но вышло не очень удачно)))</a:t>
            </a:r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A4B3E76-66EE-4AA5-881A-6CD6BA36C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EC11B7-B2E2-42CA-873F-A22CA035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30" y="1101970"/>
            <a:ext cx="5200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562AF-0196-4F66-B915-7FE3433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7" y="62565"/>
            <a:ext cx="5284816" cy="661704"/>
          </a:xfrm>
        </p:spPr>
        <p:txBody>
          <a:bodyPr/>
          <a:lstStyle/>
          <a:p>
            <a:r>
              <a:rPr lang="ru-RU" dirty="0"/>
              <a:t>Оборудование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FD54F2-64F6-4197-9F84-E998F9E6E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4430" y="2945640"/>
            <a:ext cx="3896641" cy="678474"/>
          </a:xfrm>
        </p:spPr>
        <p:txBody>
          <a:bodyPr/>
          <a:lstStyle/>
          <a:p>
            <a:pPr algn="ctr"/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Роботизированный комплекс для приготовления сэндвичей</a:t>
            </a:r>
            <a:endParaRPr lang="ru-RU" sz="16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10A7FFA-AAB4-4666-9F0B-022A432BC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2101" y="2901462"/>
            <a:ext cx="2162433" cy="277020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Кассовый аппарат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77CB06-8C80-4847-8469-92E821C7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2283" y="2901462"/>
            <a:ext cx="1468162" cy="3586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POS </a:t>
            </a:r>
            <a:r>
              <a:rPr lang="ru-RU" dirty="0">
                <a:solidFill>
                  <a:schemeClr val="tx1"/>
                </a:solidFill>
              </a:rPr>
              <a:t>система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815DCB6-11DD-44E9-984E-1268C7C59D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4431" y="5627304"/>
            <a:ext cx="3896640" cy="644542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для управления роботом.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2A813CB-DCC7-47DC-B301-C09EE622D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88487" y="5750074"/>
            <a:ext cx="3896640" cy="844251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Мебель (столы, стулья - если предусматривается зона для посетителей).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CCE8580-97D1-44F8-AFEB-975365067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8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D4A953-B014-46AE-9A6A-B011E138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" y="876125"/>
            <a:ext cx="3738379" cy="19675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3AA10B-CF51-44CD-8209-16CAF72C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876190"/>
            <a:ext cx="3471956" cy="19675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6C75A06-9BF8-41D4-B926-B679768D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015" y="668641"/>
            <a:ext cx="2276999" cy="22769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ED7E75-0B8D-4A95-A00A-8ADEE7B4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0" y="3624114"/>
            <a:ext cx="3651616" cy="19170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99D576B-D2EA-42F3-994A-90729EF6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35" y="3429000"/>
            <a:ext cx="3819927" cy="21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4F5-061E-4FAD-8B44-82AC89BD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5127"/>
            <a:ext cx="4964723" cy="1030981"/>
          </a:xfrm>
        </p:spPr>
        <p:txBody>
          <a:bodyPr/>
          <a:lstStyle/>
          <a:p>
            <a:r>
              <a:rPr lang="ru-RU" sz="3200" b="1" dirty="0">
                <a:effectLst/>
                <a:ea typeface="Times New Roman" panose="02020603050405020304" pitchFamily="18" charset="0"/>
              </a:rPr>
              <a:t>Возможные риски.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9468F-A95F-4E52-9D4E-5F469B875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95" y="664611"/>
            <a:ext cx="10824773" cy="585134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объёмов продаж из-за уменьшения платёжеспособности потребителей;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Рост непроизводственных затрат, связанных с несовершенством системы управления предприятием;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спроса на предлагаемый товар ввиду появления альтернативного товара или изменения предпочтений потребителей</a:t>
            </a:r>
            <a:r>
              <a:rPr lang="en-US" sz="1800" b="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затраты на выполнение возможных требований местных властей, сюда же можно отнести своевременное погашение кредита;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Перебои с электро- и водоснабжением;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Ослабление позиций на рынке ввиду усиленной конкуренции со стороны других фирм (недооценка конкурентов);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Недостаточный анализ рынка;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Прочие риски, связанные с непредвиденными обстоятельствами, чрезвычайными ситуациями или ошибками персонала.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AB0FD6-287C-4D76-B641-9A37B9021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190199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36CB457E-C08D-4E63-B979-E079459F337B}">
  <we:reference id="wa104295828" version="1.10.0.0" store="ru-RU" storeType="OMEX"/>
  <we:alternateReferences>
    <we:reference id="WA104295828" version="1.10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values&quot;:{},&quot;data&quot;:{&quot;uri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},&quot;secure&quot;:false}]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601</TotalTime>
  <Words>2275</Words>
  <Application>Microsoft Office PowerPoint</Application>
  <PresentationFormat>Широкоэкранный</PresentationFormat>
  <Paragraphs>563</Paragraphs>
  <Slides>24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Cambria Math</vt:lpstr>
      <vt:lpstr>Century Schoolbook</vt:lpstr>
      <vt:lpstr>Symbol</vt:lpstr>
      <vt:lpstr>Times New Roman</vt:lpstr>
      <vt:lpstr>ui-sans-serif</vt:lpstr>
      <vt:lpstr>Wingdings 2</vt:lpstr>
      <vt:lpstr>Вид</vt:lpstr>
      <vt:lpstr>Бизнес-план   Роботизированный комлпекс-сэндвичная  “Бегущий по сэндвичу”  </vt:lpstr>
      <vt:lpstr>Резюме</vt:lpstr>
      <vt:lpstr>Возможности фирмы</vt:lpstr>
      <vt:lpstr>Основные сведения и реквизиты</vt:lpstr>
      <vt:lpstr>Описание идеи. Ценностной предложение. </vt:lpstr>
      <vt:lpstr>Описание бизнес-процессов (закупка сырья, производство, опыт)</vt:lpstr>
      <vt:lpstr> Штат сотрудников</vt:lpstr>
      <vt:lpstr>Оборудование</vt:lpstr>
      <vt:lpstr>Возможные риски. </vt:lpstr>
      <vt:lpstr>Проблемы, которые могут быть решены с помощью бизнес-продукта в стране</vt:lpstr>
      <vt:lpstr> Проблемы, которые могут быть решены с помощью бизнес-продукта в регионе.</vt:lpstr>
      <vt:lpstr>Виды товаров и услуг</vt:lpstr>
      <vt:lpstr>Рынки сбыта</vt:lpstr>
      <vt:lpstr>План маркетинга</vt:lpstr>
      <vt:lpstr>Презентация PowerPoint</vt:lpstr>
      <vt:lpstr>Ценовая Политика</vt:lpstr>
      <vt:lpstr>Презентация PowerPoint</vt:lpstr>
      <vt:lpstr>Производственный план</vt:lpstr>
      <vt:lpstr>Организационная структура </vt:lpstr>
      <vt:lpstr>Организационный план</vt:lpstr>
      <vt:lpstr>Презентация PowerPoint</vt:lpstr>
      <vt:lpstr>Возможные риски</vt:lpstr>
      <vt:lpstr>Презентация PowerPoint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Рынки инновационных продуктов</dc:title>
  <dc:creator>Егор Гришков</dc:creator>
  <cp:lastModifiedBy>Данил Ковалёв</cp:lastModifiedBy>
  <cp:revision>51</cp:revision>
  <dcterms:created xsi:type="dcterms:W3CDTF">2023-10-17T19:04:50Z</dcterms:created>
  <dcterms:modified xsi:type="dcterms:W3CDTF">2024-12-07T10:42:27Z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